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3" r:id="rId2"/>
  </p:sldMasterIdLst>
  <p:notesMasterIdLst>
    <p:notesMasterId r:id="rId25"/>
  </p:notesMasterIdLst>
  <p:sldIdLst>
    <p:sldId id="256" r:id="rId3"/>
    <p:sldId id="305" r:id="rId4"/>
    <p:sldId id="258" r:id="rId5"/>
    <p:sldId id="287" r:id="rId6"/>
    <p:sldId id="288" r:id="rId7"/>
    <p:sldId id="285" r:id="rId8"/>
    <p:sldId id="310" r:id="rId9"/>
    <p:sldId id="304" r:id="rId10"/>
    <p:sldId id="306" r:id="rId11"/>
    <p:sldId id="261" r:id="rId12"/>
    <p:sldId id="309" r:id="rId13"/>
    <p:sldId id="260" r:id="rId14"/>
    <p:sldId id="286" r:id="rId15"/>
    <p:sldId id="284" r:id="rId16"/>
    <p:sldId id="301" r:id="rId17"/>
    <p:sldId id="292" r:id="rId18"/>
    <p:sldId id="273" r:id="rId19"/>
    <p:sldId id="267" r:id="rId20"/>
    <p:sldId id="303" r:id="rId21"/>
    <p:sldId id="290" r:id="rId22"/>
    <p:sldId id="271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586" autoAdjust="0"/>
  </p:normalViewPr>
  <p:slideViewPr>
    <p:cSldViewPr snapToGrid="0">
      <p:cViewPr varScale="1">
        <p:scale>
          <a:sx n="118" d="100"/>
          <a:sy n="118" d="100"/>
        </p:scale>
        <p:origin x="136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168F-FEFE-49CF-8323-ACE03F0239C5}" type="datetimeFigureOut">
              <a:rPr lang="en-US" smtClean="0"/>
              <a:t>5/6/2014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9012E-770D-480F-9B18-67742F4303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424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22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37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51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8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65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14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26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66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79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2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2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4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39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7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60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9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3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8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14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9012E-770D-480F-9B18-67742F43032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45" y="527054"/>
            <a:ext cx="8420246" cy="7391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45" y="1535857"/>
            <a:ext cx="8420246" cy="45985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59327" y="6459720"/>
            <a:ext cx="2133600" cy="365125"/>
          </a:xfrm>
        </p:spPr>
        <p:txBody>
          <a:bodyPr/>
          <a:lstStyle/>
          <a:p>
            <a:fld id="{15050333-A621-40BC-B6B4-1FB6E4D0BBAE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8583" y="54573"/>
            <a:ext cx="4870585" cy="365125"/>
          </a:xfrm>
        </p:spPr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800476" y="6459720"/>
            <a:ext cx="77046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6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402E-99FD-4760-B89C-7FEF56486395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18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228D-74C9-461C-B101-D47DDF14828F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37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110C-EC6A-4E00-A32F-391912D1C5B6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9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DE55-E1CB-4A99-8B63-30B031EDCACC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9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45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9EC9-9208-4949-9578-1F4607E108E0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3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ADDE-7EF5-4AFA-958C-0B61D71296B8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1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AF20-3A05-47DD-90DB-62C84FEB0BD8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3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406-E9A8-473A-B398-5B1B248E370A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8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EB38E-EDBC-4A02-A7F7-63D7A9312675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3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5AD-2315-4D9B-8BE8-975EE0028EF7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1060-F89F-4362-9A58-4F7537AB7079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4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CE064A7-2E49-46F4-ABD6-AE471BF2E6BA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2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22551-B676-4825-A520-EDA850CA95D1}" type="datetime1">
              <a:rPr lang="en-US" smtClean="0"/>
              <a:t>5/6/2014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04C28-D285-4EF5-808F-9130A8AC1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0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78008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Skin Perfusion Photography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93052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Guy Satat    </a:t>
            </a:r>
            <a:r>
              <a:rPr lang="en-US" sz="3200" dirty="0" smtClean="0"/>
              <a:t>  </a:t>
            </a:r>
            <a:r>
              <a:rPr lang="en-US" sz="3200" dirty="0"/>
              <a:t>Christopher Barsi  </a:t>
            </a:r>
            <a:r>
              <a:rPr lang="en-US" sz="3200" dirty="0" smtClean="0"/>
              <a:t>    </a:t>
            </a:r>
            <a:r>
              <a:rPr lang="en-US" sz="3200" dirty="0"/>
              <a:t>Ramesh Raskar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610" y="3688942"/>
            <a:ext cx="2624778" cy="24935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6211669"/>
            <a:ext cx="9144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IEEE International Conference on Computational Photography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494"/>
          <a:stretch/>
        </p:blipFill>
        <p:spPr>
          <a:xfrm>
            <a:off x="7941470" y="2701943"/>
            <a:ext cx="914399" cy="9261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70564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MIT Media Lab </a:t>
            </a:r>
          </a:p>
          <a:p>
            <a:pPr algn="ctr"/>
            <a:r>
              <a:rPr lang="en-US" sz="2800" dirty="0" smtClean="0"/>
              <a:t>Camera Culture Grou</a:t>
            </a:r>
            <a:r>
              <a:rPr lang="en-US" sz="2800" dirty="0"/>
              <a:t>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45359"/>
          <a:stretch/>
        </p:blipFill>
        <p:spPr>
          <a:xfrm>
            <a:off x="309563" y="2719640"/>
            <a:ext cx="1233487" cy="9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LSCI – Speckle to Speed Map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Movement correlation time: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r>
                  <a:rPr lang="en-US" dirty="0"/>
                  <a:t>S</a:t>
                </a:r>
                <a:r>
                  <a:rPr lang="en-US" dirty="0" smtClean="0"/>
                  <a:t>peed: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Local contrast: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 smtClean="0"/>
              </a:p>
              <a:p>
                <a:r>
                  <a:rPr lang="en-US" dirty="0" smtClean="0">
                    <a:ea typeface="Cambria Math" panose="02040503050406030204" pitchFamily="18" charset="0"/>
                  </a:rPr>
                  <a:t>Such that: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From speckle statistics: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𝑒𝑥𝑝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e>
                    </m:rad>
                  </m:oMath>
                </a14:m>
                <a:endParaRPr lang="en-US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0" dirty="0" smtClean="0"/>
              </a:p>
              <a:p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41" t="-3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24635" r="65136" b="27729"/>
          <a:stretch/>
        </p:blipFill>
        <p:spPr bwMode="auto">
          <a:xfrm>
            <a:off x="6782938" y="1696277"/>
            <a:ext cx="2003254" cy="16970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7803" r="70444" b="7850"/>
          <a:stretch/>
        </p:blipFill>
        <p:spPr bwMode="auto">
          <a:xfrm>
            <a:off x="6734524" y="4251454"/>
            <a:ext cx="2051668" cy="1810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ight Arrow 8"/>
          <p:cNvSpPr/>
          <p:nvPr/>
        </p:nvSpPr>
        <p:spPr>
          <a:xfrm rot="5400000">
            <a:off x="7507050" y="2876008"/>
            <a:ext cx="586853" cy="189278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53595" y="3528972"/>
                <a:ext cx="10937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595" y="3528972"/>
                <a:ext cx="1093761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48583" y="6250088"/>
            <a:ext cx="1587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Fercher</a:t>
            </a:r>
            <a:r>
              <a:rPr lang="en-US" sz="1400" dirty="0" smtClean="0"/>
              <a:t> et </a:t>
            </a:r>
            <a:r>
              <a:rPr lang="en-US" sz="1400" dirty="0"/>
              <a:t>al.  </a:t>
            </a:r>
            <a:r>
              <a:rPr lang="en-US" sz="1400" dirty="0" smtClean="0"/>
              <a:t>1981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387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899 0.01736 L 5E-6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207"/>
          <a:stretch/>
        </p:blipFill>
        <p:spPr>
          <a:xfrm>
            <a:off x="2962655" y="1314830"/>
            <a:ext cx="3350041" cy="5019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of Subsurface Scattering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89504" y="6334505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Wikipedia \ Skin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8583" y="3767790"/>
            <a:ext cx="210073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Skin is composed of multiple tissue layers</a:t>
            </a:r>
            <a:endParaRPr lang="en-US" dirty="0"/>
          </a:p>
        </p:txBody>
      </p:sp>
      <p:sp>
        <p:nvSpPr>
          <p:cNvPr id="9" name="Circular Arrow 8"/>
          <p:cNvSpPr/>
          <p:nvPr/>
        </p:nvSpPr>
        <p:spPr>
          <a:xfrm flipV="1">
            <a:off x="5226834" y="-441839"/>
            <a:ext cx="978408" cy="3447288"/>
          </a:xfrm>
          <a:prstGeom prst="circularArrow">
            <a:avLst>
              <a:gd name="adj1" fmla="val 13540"/>
              <a:gd name="adj2" fmla="val 1508265"/>
              <a:gd name="adj3" fmla="val 20006224"/>
              <a:gd name="adj4" fmla="val 10988665"/>
              <a:gd name="adj5" fmla="val 197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ircular Arrow 10"/>
          <p:cNvSpPr/>
          <p:nvPr/>
        </p:nvSpPr>
        <p:spPr>
          <a:xfrm flipV="1">
            <a:off x="5118266" y="-1547365"/>
            <a:ext cx="1522430" cy="5658340"/>
          </a:xfrm>
          <a:prstGeom prst="circularArrow">
            <a:avLst>
              <a:gd name="adj1" fmla="val 9456"/>
              <a:gd name="adj2" fmla="val 1508265"/>
              <a:gd name="adj3" fmla="val 20001336"/>
              <a:gd name="adj4" fmla="val 10929934"/>
              <a:gd name="adj5" fmla="val 148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ular Arrow 11"/>
          <p:cNvSpPr/>
          <p:nvPr/>
        </p:nvSpPr>
        <p:spPr>
          <a:xfrm flipV="1">
            <a:off x="5168546" y="-2212463"/>
            <a:ext cx="2065002" cy="6988533"/>
          </a:xfrm>
          <a:prstGeom prst="circularArrow">
            <a:avLst>
              <a:gd name="adj1" fmla="val 9456"/>
              <a:gd name="adj2" fmla="val 1508265"/>
              <a:gd name="adj3" fmla="val 20001336"/>
              <a:gd name="adj4" fmla="val 10929934"/>
              <a:gd name="adj5" fmla="val 148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Solution: Global-Direct Separation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Content Placeholder 104"/>
              <p:cNvSpPr>
                <a:spLocks noGrp="1"/>
              </p:cNvSpPr>
              <p:nvPr>
                <p:ph idx="1"/>
              </p:nvPr>
            </p:nvSpPr>
            <p:spPr>
              <a:xfrm>
                <a:off x="363847" y="4602093"/>
                <a:ext cx="8420246" cy="177432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Global-Direct separation:</a:t>
                </a:r>
              </a:p>
              <a:p>
                <a:pPr lvl="1"/>
                <a:r>
                  <a:rPr lang="en-US" sz="2000" dirty="0" smtClean="0"/>
                  <a:t>Illuminate scene with multiple high frequency patterns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05" name="Content Placeholder 10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847" y="4602093"/>
                <a:ext cx="8420246" cy="1774322"/>
              </a:xfrm>
              <a:blipFill rotWithShape="0">
                <a:blip r:embed="rId3"/>
                <a:stretch>
                  <a:fillRect l="-724" t="-2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7800476" y="1877298"/>
            <a:ext cx="1138237" cy="1827212"/>
            <a:chOff x="5922667" y="2239736"/>
            <a:chExt cx="1138237" cy="1827212"/>
          </a:xfrm>
        </p:grpSpPr>
        <p:grpSp>
          <p:nvGrpSpPr>
            <p:cNvPr id="86" name="Group 85"/>
            <p:cNvGrpSpPr/>
            <p:nvPr/>
          </p:nvGrpSpPr>
          <p:grpSpPr>
            <a:xfrm>
              <a:off x="5922667" y="2239736"/>
              <a:ext cx="1138237" cy="1827212"/>
              <a:chOff x="7853934" y="2153962"/>
              <a:chExt cx="1138237" cy="1827212"/>
            </a:xfrm>
          </p:grpSpPr>
          <p:sp>
            <p:nvSpPr>
              <p:cNvPr id="4" name="AutoShape 48" descr="Granite"/>
              <p:cNvSpPr>
                <a:spLocks noChangeArrowheads="1"/>
              </p:cNvSpPr>
              <p:nvPr/>
            </p:nvSpPr>
            <p:spPr bwMode="auto">
              <a:xfrm rot="16200000">
                <a:off x="7509447" y="2498449"/>
                <a:ext cx="1827212" cy="1138237"/>
              </a:xfrm>
              <a:prstGeom prst="parallelogram">
                <a:avLst>
                  <a:gd name="adj" fmla="val 40133"/>
                </a:avLst>
              </a:prstGeom>
              <a:blipFill dpi="0" rotWithShape="1">
                <a:blip r:embed="rId4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</a:extLst>
                </a:blip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" name="AutoShape 49" descr="White marble"/>
              <p:cNvSpPr>
                <a:spLocks noChangeArrowheads="1"/>
              </p:cNvSpPr>
              <p:nvPr/>
            </p:nvSpPr>
            <p:spPr bwMode="auto">
              <a:xfrm rot="1043474">
                <a:off x="7995221" y="2449237"/>
                <a:ext cx="820738" cy="1219200"/>
              </a:xfrm>
              <a:prstGeom prst="parallelogram">
                <a:avLst>
                  <a:gd name="adj" fmla="val 64736"/>
                </a:avLst>
              </a:prstGeom>
              <a:blipFill dpi="0" rotWithShape="1">
                <a:blip r:embed="rId6">
                  <a:alphaModFix amt="50000"/>
                </a:blip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9" name="Line 50"/>
            <p:cNvSpPr>
              <a:spLocks noChangeShapeType="1"/>
            </p:cNvSpPr>
            <p:nvPr/>
          </p:nvSpPr>
          <p:spPr bwMode="auto">
            <a:xfrm rot="10800000" flipH="1">
              <a:off x="6276679" y="2819173"/>
              <a:ext cx="428625" cy="514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7" name="Picture 16"/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-1" t="1" r="-14603" b="-17588"/>
          <a:stretch/>
        </p:blipFill>
        <p:spPr>
          <a:xfrm>
            <a:off x="1806735" y="1652291"/>
            <a:ext cx="1358080" cy="1318794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H="1">
            <a:off x="5103328" y="2514322"/>
            <a:ext cx="1" cy="1274027"/>
          </a:xfrm>
          <a:prstGeom prst="line">
            <a:avLst/>
          </a:prstGeom>
          <a:noFill/>
          <a:ln w="25400" cap="flat" cmpd="sng" algn="ctr">
            <a:solidFill>
              <a:srgbClr val="3891A7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sp>
        <p:nvSpPr>
          <p:cNvPr id="50" name="Sun 49"/>
          <p:cNvSpPr/>
          <p:nvPr/>
        </p:nvSpPr>
        <p:spPr>
          <a:xfrm>
            <a:off x="5572708" y="1646814"/>
            <a:ext cx="789001" cy="711954"/>
          </a:xfrm>
          <a:prstGeom prst="sun">
            <a:avLst/>
          </a:prstGeom>
          <a:solidFill>
            <a:srgbClr val="C32D2E"/>
          </a:solidFill>
          <a:ln w="25400" cap="flat" cmpd="sng" algn="ctr">
            <a:solidFill>
              <a:srgbClr val="C32D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6012704" y="2026205"/>
            <a:ext cx="1307721" cy="602181"/>
          </a:xfrm>
          <a:prstGeom prst="straightConnector1">
            <a:avLst/>
          </a:prstGeom>
          <a:noFill/>
          <a:ln w="57150" cap="flat" cmpd="sng" algn="ctr">
            <a:solidFill>
              <a:srgbClr val="C32D2E"/>
            </a:solidFill>
            <a:prstDash val="solid"/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cxnSp>
        <p:nvCxnSpPr>
          <p:cNvPr id="52" name="Straight Arrow Connector 51"/>
          <p:cNvCxnSpPr/>
          <p:nvPr/>
        </p:nvCxnSpPr>
        <p:spPr>
          <a:xfrm flipH="1">
            <a:off x="5103328" y="3334414"/>
            <a:ext cx="2311009" cy="184002"/>
          </a:xfrm>
          <a:prstGeom prst="straightConnector1">
            <a:avLst/>
          </a:prstGeom>
          <a:noFill/>
          <a:ln w="57150" cap="flat" cmpd="sng" algn="ctr">
            <a:solidFill>
              <a:srgbClr val="C32D2E"/>
            </a:solidFill>
            <a:prstDash val="solid"/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cxnSp>
        <p:nvCxnSpPr>
          <p:cNvPr id="56" name="Straight Arrow Connector 55"/>
          <p:cNvCxnSpPr/>
          <p:nvPr/>
        </p:nvCxnSpPr>
        <p:spPr>
          <a:xfrm>
            <a:off x="5983872" y="2026205"/>
            <a:ext cx="1336553" cy="1246666"/>
          </a:xfrm>
          <a:prstGeom prst="straightConnector1">
            <a:avLst/>
          </a:prstGeom>
          <a:noFill/>
          <a:ln w="57150" cap="flat" cmpd="sng" algn="ctr">
            <a:solidFill>
              <a:srgbClr val="C32D2E"/>
            </a:solidFill>
            <a:prstDash val="solid"/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sp>
        <p:nvSpPr>
          <p:cNvPr id="75" name="TextBox 74"/>
          <p:cNvSpPr txBox="1"/>
          <p:nvPr/>
        </p:nvSpPr>
        <p:spPr>
          <a:xfrm>
            <a:off x="7036533" y="162542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Skin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7844906" y="162551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Tissue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5678509" y="127748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illum.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710776" y="214074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1678666" y="1244063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</a:t>
            </a:r>
            <a:endParaRPr lang="en-US" dirty="0"/>
          </a:p>
        </p:txBody>
      </p:sp>
      <p:pic>
        <p:nvPicPr>
          <p:cNvPr id="94" name="Picture 93"/>
          <p:cNvPicPr>
            <a:picLocks/>
          </p:cNvPicPr>
          <p:nvPr/>
        </p:nvPicPr>
        <p:blipFill rotWithShape="1">
          <a:blip r:embed="rId9"/>
          <a:srcRect l="-1" t="1" r="-14603" b="-17588"/>
          <a:stretch/>
        </p:blipFill>
        <p:spPr>
          <a:xfrm>
            <a:off x="2560127" y="3394063"/>
            <a:ext cx="1358080" cy="131879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0"/>
          <a:srcRect l="-14677" t="-13122" r="-1"/>
          <a:stretch/>
        </p:blipFill>
        <p:spPr>
          <a:xfrm>
            <a:off x="799990" y="3238272"/>
            <a:ext cx="1359648" cy="1266381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216767" y="372058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1148176" y="2985835"/>
            <a:ext cx="72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2766293" y="2985835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7328045" y="2063588"/>
            <a:ext cx="1138237" cy="2146300"/>
            <a:chOff x="7501509" y="2290487"/>
            <a:chExt cx="1138237" cy="2146300"/>
          </a:xfrm>
        </p:grpSpPr>
        <p:sp>
          <p:nvSpPr>
            <p:cNvPr id="10" name="AutoShape 53" descr="Granite"/>
            <p:cNvSpPr>
              <a:spLocks noChangeArrowheads="1"/>
            </p:cNvSpPr>
            <p:nvPr/>
          </p:nvSpPr>
          <p:spPr bwMode="auto">
            <a:xfrm rot="5400000">
              <a:off x="7157022" y="2793724"/>
              <a:ext cx="1827212" cy="1138237"/>
            </a:xfrm>
            <a:prstGeom prst="parallelogram">
              <a:avLst>
                <a:gd name="adj" fmla="val 40133"/>
              </a:avLst>
            </a:prstGeom>
            <a:blipFill dpi="0" rotWithShape="1">
              <a:blip r:embed="rId4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AutoShape 54" descr="White marble"/>
            <p:cNvSpPr>
              <a:spLocks noChangeArrowheads="1"/>
            </p:cNvSpPr>
            <p:nvPr/>
          </p:nvSpPr>
          <p:spPr bwMode="auto">
            <a:xfrm rot="14794957">
              <a:off x="6987159" y="3206474"/>
              <a:ext cx="2146300" cy="314325"/>
            </a:xfrm>
            <a:prstGeom prst="parallelogram">
              <a:avLst>
                <a:gd name="adj" fmla="val 103815"/>
              </a:avLst>
            </a:prstGeom>
            <a:blipFill dpi="0" rotWithShape="1">
              <a:blip r:embed="rId6">
                <a:alphaModFix amt="50000"/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Line 55"/>
            <p:cNvSpPr>
              <a:spLocks noChangeShapeType="1"/>
            </p:cNvSpPr>
            <p:nvPr/>
          </p:nvSpPr>
          <p:spPr bwMode="auto">
            <a:xfrm flipH="1" flipV="1">
              <a:off x="7903146" y="3057249"/>
              <a:ext cx="257175" cy="581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4" name="Freeform 83"/>
          <p:cNvSpPr/>
          <p:nvPr/>
        </p:nvSpPr>
        <p:spPr>
          <a:xfrm>
            <a:off x="7348806" y="2637718"/>
            <a:ext cx="916118" cy="699715"/>
          </a:xfrm>
          <a:custGeom>
            <a:avLst/>
            <a:gdLst>
              <a:gd name="connsiteX0" fmla="*/ 0 w 916118"/>
              <a:gd name="connsiteY0" fmla="*/ 0 h 699715"/>
              <a:gd name="connsiteX1" fmla="*/ 206734 w 916118"/>
              <a:gd name="connsiteY1" fmla="*/ 71561 h 699715"/>
              <a:gd name="connsiteX2" fmla="*/ 397565 w 916118"/>
              <a:gd name="connsiteY2" fmla="*/ 95415 h 699715"/>
              <a:gd name="connsiteX3" fmla="*/ 580445 w 916118"/>
              <a:gd name="connsiteY3" fmla="*/ 103367 h 699715"/>
              <a:gd name="connsiteX4" fmla="*/ 707666 w 916118"/>
              <a:gd name="connsiteY4" fmla="*/ 127221 h 699715"/>
              <a:gd name="connsiteX5" fmla="*/ 842838 w 916118"/>
              <a:gd name="connsiteY5" fmla="*/ 182880 h 699715"/>
              <a:gd name="connsiteX6" fmla="*/ 914400 w 916118"/>
              <a:gd name="connsiteY6" fmla="*/ 270344 h 699715"/>
              <a:gd name="connsiteX7" fmla="*/ 874644 w 916118"/>
              <a:gd name="connsiteY7" fmla="*/ 349857 h 699715"/>
              <a:gd name="connsiteX8" fmla="*/ 675861 w 916118"/>
              <a:gd name="connsiteY8" fmla="*/ 429370 h 699715"/>
              <a:gd name="connsiteX9" fmla="*/ 437322 w 916118"/>
              <a:gd name="connsiteY9" fmla="*/ 469127 h 699715"/>
              <a:gd name="connsiteX10" fmla="*/ 326004 w 916118"/>
              <a:gd name="connsiteY10" fmla="*/ 572494 h 699715"/>
              <a:gd name="connsiteX11" fmla="*/ 270344 w 916118"/>
              <a:gd name="connsiteY11" fmla="*/ 636104 h 699715"/>
              <a:gd name="connsiteX12" fmla="*/ 214685 w 916118"/>
              <a:gd name="connsiteY12" fmla="*/ 659958 h 699715"/>
              <a:gd name="connsiteX13" fmla="*/ 7951 w 916118"/>
              <a:gd name="connsiteY13" fmla="*/ 699715 h 6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6118" h="699715">
                <a:moveTo>
                  <a:pt x="0" y="0"/>
                </a:moveTo>
                <a:cubicBezTo>
                  <a:pt x="70236" y="27829"/>
                  <a:pt x="140473" y="55659"/>
                  <a:pt x="206734" y="71561"/>
                </a:cubicBezTo>
                <a:cubicBezTo>
                  <a:pt x="272995" y="87463"/>
                  <a:pt x="335280" y="90114"/>
                  <a:pt x="397565" y="95415"/>
                </a:cubicBezTo>
                <a:cubicBezTo>
                  <a:pt x="459850" y="100716"/>
                  <a:pt x="528762" y="98066"/>
                  <a:pt x="580445" y="103367"/>
                </a:cubicBezTo>
                <a:cubicBezTo>
                  <a:pt x="632128" y="108668"/>
                  <a:pt x="663934" y="113969"/>
                  <a:pt x="707666" y="127221"/>
                </a:cubicBezTo>
                <a:cubicBezTo>
                  <a:pt x="751398" y="140473"/>
                  <a:pt x="808382" y="159026"/>
                  <a:pt x="842838" y="182880"/>
                </a:cubicBezTo>
                <a:cubicBezTo>
                  <a:pt x="877294" y="206734"/>
                  <a:pt x="909099" y="242515"/>
                  <a:pt x="914400" y="270344"/>
                </a:cubicBezTo>
                <a:cubicBezTo>
                  <a:pt x="919701" y="298173"/>
                  <a:pt x="914401" y="323353"/>
                  <a:pt x="874644" y="349857"/>
                </a:cubicBezTo>
                <a:cubicBezTo>
                  <a:pt x="834888" y="376361"/>
                  <a:pt x="748748" y="409492"/>
                  <a:pt x="675861" y="429370"/>
                </a:cubicBezTo>
                <a:cubicBezTo>
                  <a:pt x="602974" y="449248"/>
                  <a:pt x="495631" y="445273"/>
                  <a:pt x="437322" y="469127"/>
                </a:cubicBezTo>
                <a:cubicBezTo>
                  <a:pt x="379013" y="492981"/>
                  <a:pt x="353834" y="544665"/>
                  <a:pt x="326004" y="572494"/>
                </a:cubicBezTo>
                <a:cubicBezTo>
                  <a:pt x="298174" y="600323"/>
                  <a:pt x="288897" y="621527"/>
                  <a:pt x="270344" y="636104"/>
                </a:cubicBezTo>
                <a:cubicBezTo>
                  <a:pt x="251791" y="650681"/>
                  <a:pt x="258417" y="649356"/>
                  <a:pt x="214685" y="659958"/>
                </a:cubicBezTo>
                <a:cubicBezTo>
                  <a:pt x="170953" y="670560"/>
                  <a:pt x="89452" y="685137"/>
                  <a:pt x="7951" y="699715"/>
                </a:cubicBezTo>
              </a:path>
            </a:pathLst>
          </a:custGeom>
          <a:noFill/>
          <a:ln w="57150">
            <a:solidFill>
              <a:srgbClr val="C00000">
                <a:alpha val="40000"/>
              </a:srgb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4639367" y="1357419"/>
            <a:ext cx="4296" cy="33554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Left Brace 109"/>
          <p:cNvSpPr/>
          <p:nvPr/>
        </p:nvSpPr>
        <p:spPr>
          <a:xfrm rot="5400000">
            <a:off x="2196695" y="1595446"/>
            <a:ext cx="290482" cy="2775704"/>
          </a:xfrm>
          <a:prstGeom prst="leftBrace">
            <a:avLst>
              <a:gd name="adj1" fmla="val 11602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96752" y="6307261"/>
            <a:ext cx="1462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Nayar </a:t>
            </a:r>
            <a:r>
              <a:rPr lang="en-US" sz="1400" dirty="0"/>
              <a:t>et al.  </a:t>
            </a:r>
            <a:r>
              <a:rPr lang="en-US" sz="1400" dirty="0" smtClean="0"/>
              <a:t>2006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-14677" t="-13122" r="-1"/>
          <a:stretch/>
        </p:blipFill>
        <p:spPr>
          <a:xfrm>
            <a:off x="1638250" y="1505427"/>
            <a:ext cx="1359648" cy="126638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48827" y="5665556"/>
            <a:ext cx="3484704" cy="95410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Speckle is a natural high frequency pattern</a:t>
            </a:r>
          </a:p>
        </p:txBody>
      </p:sp>
    </p:spTree>
    <p:extLst>
      <p:ext uri="{BB962C8B-B14F-4D97-AF65-F5344CB8AC3E}">
        <p14:creationId xmlns:p14="http://schemas.microsoft.com/office/powerpoint/2010/main" val="39703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uiExpand="1" build="p"/>
      <p:bldP spid="76" grpId="0"/>
      <p:bldP spid="96" grpId="0"/>
      <p:bldP spid="97" grpId="0"/>
      <p:bldP spid="98" grpId="0"/>
      <p:bldP spid="84" grpId="0" animBg="1"/>
      <p:bldP spid="110" grpId="0" animBg="1"/>
      <p:bldP spid="111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5039" flipH="1">
            <a:off x="-83113" y="4027407"/>
            <a:ext cx="2041695" cy="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361" y="1898816"/>
            <a:ext cx="1934598" cy="9482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049" y="3685498"/>
            <a:ext cx="1938939" cy="950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752163" y="1426662"/>
            <a:ext cx="0" cy="406856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5911" y="1290834"/>
            <a:ext cx="1441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</a:t>
            </a:r>
          </a:p>
          <a:p>
            <a:r>
              <a:rPr lang="en-US" sz="1400" dirty="0" smtClean="0"/>
              <a:t>Measurements    </a:t>
            </a:r>
            <a:endParaRPr lang="en-US" sz="14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020" y="2784475"/>
            <a:ext cx="1938939" cy="9504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327" y="4586893"/>
            <a:ext cx="1938939" cy="950425"/>
          </a:xfrm>
          <a:prstGeom prst="rect">
            <a:avLst/>
          </a:prstGeom>
        </p:spPr>
      </p:pic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5" name="AutoShape 83"/>
          <p:cNvSpPr>
            <a:spLocks noChangeArrowheads="1"/>
          </p:cNvSpPr>
          <p:nvPr/>
        </p:nvSpPr>
        <p:spPr bwMode="auto">
          <a:xfrm rot="5400000">
            <a:off x="1648324" y="2507629"/>
            <a:ext cx="1888061" cy="1176142"/>
          </a:xfrm>
          <a:prstGeom prst="parallelogram">
            <a:avLst>
              <a:gd name="adj" fmla="val 40133"/>
            </a:avLst>
          </a:prstGeom>
          <a:solidFill>
            <a:srgbClr val="00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46" name="AutoShape 67"/>
          <p:cNvSpPr>
            <a:spLocks noChangeArrowheads="1"/>
          </p:cNvSpPr>
          <p:nvPr/>
        </p:nvSpPr>
        <p:spPr bwMode="auto">
          <a:xfrm rot="14399392">
            <a:off x="1882076" y="3386045"/>
            <a:ext cx="347758" cy="437977"/>
          </a:xfrm>
          <a:prstGeom prst="triangle">
            <a:avLst>
              <a:gd name="adj" fmla="val 50000"/>
            </a:avLst>
          </a:prstGeom>
          <a:solidFill>
            <a:srgbClr val="FF00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47" name="Line 68"/>
          <p:cNvSpPr>
            <a:spLocks noChangeShapeType="1"/>
          </p:cNvSpPr>
          <p:nvPr/>
        </p:nvSpPr>
        <p:spPr bwMode="auto">
          <a:xfrm flipV="1">
            <a:off x="2060056" y="4059414"/>
            <a:ext cx="1061316" cy="378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48" name="Text Box 69"/>
          <p:cNvSpPr txBox="1">
            <a:spLocks noChangeArrowheads="1"/>
          </p:cNvSpPr>
          <p:nvPr/>
        </p:nvSpPr>
        <p:spPr bwMode="auto">
          <a:xfrm>
            <a:off x="2543962" y="4142751"/>
            <a:ext cx="3182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z</a:t>
            </a:r>
          </a:p>
        </p:txBody>
      </p:sp>
      <p:sp>
        <p:nvSpPr>
          <p:cNvPr id="50" name="Line 71"/>
          <p:cNvSpPr>
            <a:spLocks noChangeShapeType="1"/>
          </p:cNvSpPr>
          <p:nvPr/>
        </p:nvSpPr>
        <p:spPr bwMode="auto">
          <a:xfrm flipV="1">
            <a:off x="1922265" y="3516454"/>
            <a:ext cx="273940" cy="1427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51" name="AutoShape 74"/>
          <p:cNvSpPr>
            <a:spLocks noChangeArrowheads="1"/>
          </p:cNvSpPr>
          <p:nvPr/>
        </p:nvSpPr>
        <p:spPr bwMode="auto">
          <a:xfrm rot="5400000">
            <a:off x="486945" y="2930843"/>
            <a:ext cx="1888061" cy="1176142"/>
          </a:xfrm>
          <a:prstGeom prst="parallelogram">
            <a:avLst>
              <a:gd name="adj" fmla="val 40133"/>
            </a:avLst>
          </a:prstGeom>
          <a:solidFill>
            <a:srgbClr val="FF66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52" name="Text Box 75"/>
          <p:cNvSpPr txBox="1">
            <a:spLocks noChangeArrowheads="1"/>
          </p:cNvSpPr>
          <p:nvPr/>
        </p:nvSpPr>
        <p:spPr bwMode="auto">
          <a:xfrm>
            <a:off x="824860" y="2783018"/>
            <a:ext cx="3034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53" name="Text Box 76"/>
          <p:cNvSpPr txBox="1">
            <a:spLocks noChangeArrowheads="1"/>
          </p:cNvSpPr>
          <p:nvPr/>
        </p:nvSpPr>
        <p:spPr bwMode="auto">
          <a:xfrm>
            <a:off x="985615" y="2876519"/>
            <a:ext cx="383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C </a:t>
            </a:r>
          </a:p>
        </p:txBody>
      </p:sp>
      <p:sp>
        <p:nvSpPr>
          <p:cNvPr id="54" name="Text Box 77"/>
          <p:cNvSpPr txBox="1">
            <a:spLocks noChangeArrowheads="1"/>
          </p:cNvSpPr>
          <p:nvPr/>
        </p:nvSpPr>
        <p:spPr bwMode="auto">
          <a:xfrm>
            <a:off x="1595831" y="3122574"/>
            <a:ext cx="374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P</a:t>
            </a:r>
          </a:p>
        </p:txBody>
      </p:sp>
      <p:sp>
        <p:nvSpPr>
          <p:cNvPr id="55" name="Text Box 78"/>
          <p:cNvSpPr txBox="1">
            <a:spLocks noChangeArrowheads="1"/>
          </p:cNvSpPr>
          <p:nvPr/>
        </p:nvSpPr>
        <p:spPr bwMode="auto">
          <a:xfrm>
            <a:off x="1275960" y="2999546"/>
            <a:ext cx="383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C </a:t>
            </a:r>
          </a:p>
        </p:txBody>
      </p:sp>
      <p:sp>
        <p:nvSpPr>
          <p:cNvPr id="56" name="Text Box 81"/>
          <p:cNvSpPr txBox="1">
            <a:spLocks noChangeArrowheads="1"/>
          </p:cNvSpPr>
          <p:nvPr/>
        </p:nvSpPr>
        <p:spPr bwMode="auto">
          <a:xfrm>
            <a:off x="503348" y="4922247"/>
            <a:ext cx="1494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illum.</a:t>
            </a:r>
            <a:endParaRPr lang="en-US" dirty="0"/>
          </a:p>
        </p:txBody>
      </p:sp>
      <p:sp>
        <p:nvSpPr>
          <p:cNvPr id="58" name="Text Box 84"/>
          <p:cNvSpPr txBox="1">
            <a:spLocks noChangeArrowheads="1"/>
          </p:cNvSpPr>
          <p:nvPr/>
        </p:nvSpPr>
        <p:spPr bwMode="auto">
          <a:xfrm>
            <a:off x="1946869" y="2601573"/>
            <a:ext cx="3034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59" name="Text Box 86"/>
          <p:cNvSpPr txBox="1">
            <a:spLocks noChangeArrowheads="1"/>
          </p:cNvSpPr>
          <p:nvPr/>
        </p:nvSpPr>
        <p:spPr bwMode="auto">
          <a:xfrm>
            <a:off x="2747368" y="2941129"/>
            <a:ext cx="374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60" name="Text Box 87"/>
          <p:cNvSpPr txBox="1">
            <a:spLocks noChangeArrowheads="1"/>
          </p:cNvSpPr>
          <p:nvPr/>
        </p:nvSpPr>
        <p:spPr bwMode="auto">
          <a:xfrm>
            <a:off x="2437340" y="2818101"/>
            <a:ext cx="383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1 </a:t>
            </a:r>
          </a:p>
        </p:txBody>
      </p:sp>
      <p:sp>
        <p:nvSpPr>
          <p:cNvPr id="61" name="Text Box 85"/>
          <p:cNvSpPr txBox="1">
            <a:spLocks noChangeArrowheads="1"/>
          </p:cNvSpPr>
          <p:nvPr/>
        </p:nvSpPr>
        <p:spPr bwMode="auto">
          <a:xfrm>
            <a:off x="2215890" y="2744285"/>
            <a:ext cx="383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6"/>
                </a:solidFill>
              </a:rPr>
              <a:t>0 </a:t>
            </a:r>
          </a:p>
        </p:txBody>
      </p:sp>
      <p:sp>
        <p:nvSpPr>
          <p:cNvPr id="62" name="Parallelogram 61"/>
          <p:cNvSpPr/>
          <p:nvPr/>
        </p:nvSpPr>
        <p:spPr>
          <a:xfrm rot="1461416" flipV="1">
            <a:off x="980314" y="3870319"/>
            <a:ext cx="851300" cy="118480"/>
          </a:xfrm>
          <a:prstGeom prst="parallelogram">
            <a:avLst>
              <a:gd name="adj" fmla="val 44390"/>
            </a:avLst>
          </a:prstGeom>
          <a:solidFill>
            <a:srgbClr val="0070C0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63" name="Parallelogram 62"/>
          <p:cNvSpPr/>
          <p:nvPr/>
        </p:nvSpPr>
        <p:spPr>
          <a:xfrm rot="1461416" flipV="1">
            <a:off x="2294647" y="3227344"/>
            <a:ext cx="285509" cy="133409"/>
          </a:xfrm>
          <a:prstGeom prst="parallelogram">
            <a:avLst>
              <a:gd name="adj" fmla="val 44390"/>
            </a:avLst>
          </a:prstGeom>
          <a:solidFill>
            <a:srgbClr val="0070C0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4" name="Parallelogram 63"/>
          <p:cNvSpPr/>
          <p:nvPr/>
        </p:nvSpPr>
        <p:spPr>
          <a:xfrm rot="1461416" flipV="1">
            <a:off x="2289264" y="3513698"/>
            <a:ext cx="285509" cy="133409"/>
          </a:xfrm>
          <a:prstGeom prst="parallelogram">
            <a:avLst>
              <a:gd name="adj" fmla="val 44390"/>
            </a:avLst>
          </a:prstGeom>
          <a:solidFill>
            <a:srgbClr val="0070C0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5" name="AutoShape 72"/>
          <p:cNvSpPr>
            <a:spLocks noChangeArrowheads="1"/>
          </p:cNvSpPr>
          <p:nvPr/>
        </p:nvSpPr>
        <p:spPr bwMode="auto">
          <a:xfrm rot="4272940">
            <a:off x="2513617" y="3207244"/>
            <a:ext cx="347758" cy="437978"/>
          </a:xfrm>
          <a:prstGeom prst="triangle">
            <a:avLst>
              <a:gd name="adj" fmla="val 50000"/>
            </a:avLst>
          </a:prstGeom>
          <a:solidFill>
            <a:srgbClr val="FF00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66" name="Line 73"/>
          <p:cNvSpPr>
            <a:spLocks noChangeShapeType="1"/>
          </p:cNvSpPr>
          <p:nvPr/>
        </p:nvSpPr>
        <p:spPr bwMode="auto">
          <a:xfrm rot="11461825" flipV="1">
            <a:off x="2522638" y="3344215"/>
            <a:ext cx="273940" cy="14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67" name="Text Box 81"/>
          <p:cNvSpPr txBox="1">
            <a:spLocks noChangeArrowheads="1"/>
          </p:cNvSpPr>
          <p:nvPr/>
        </p:nvSpPr>
        <p:spPr bwMode="auto">
          <a:xfrm>
            <a:off x="151284" y="2300377"/>
            <a:ext cx="1494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skin</a:t>
            </a:r>
            <a:endParaRPr lang="en-US" dirty="0"/>
          </a:p>
        </p:txBody>
      </p:sp>
      <p:sp>
        <p:nvSpPr>
          <p:cNvPr id="68" name="Text Box 81"/>
          <p:cNvSpPr txBox="1">
            <a:spLocks noChangeArrowheads="1"/>
          </p:cNvSpPr>
          <p:nvPr/>
        </p:nvSpPr>
        <p:spPr bwMode="auto">
          <a:xfrm>
            <a:off x="2030529" y="2076905"/>
            <a:ext cx="1494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tissue</a:t>
            </a:r>
            <a:endParaRPr lang="en-US" dirty="0"/>
          </a:p>
        </p:txBody>
      </p:sp>
      <p:sp>
        <p:nvSpPr>
          <p:cNvPr id="57" name="Line 82"/>
          <p:cNvSpPr>
            <a:spLocks noChangeShapeType="1"/>
          </p:cNvSpPr>
          <p:nvPr/>
        </p:nvSpPr>
        <p:spPr bwMode="auto">
          <a:xfrm flipV="1">
            <a:off x="352435" y="4085660"/>
            <a:ext cx="257538" cy="159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4781550" y="1100777"/>
            <a:ext cx="1218130" cy="161111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4831532" y="2360813"/>
            <a:ext cx="1168148" cy="38347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831532" y="3628873"/>
            <a:ext cx="1168148" cy="1643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781550" y="2432608"/>
            <a:ext cx="1218130" cy="11806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4800068" y="3743520"/>
            <a:ext cx="1199612" cy="74717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831532" y="4542861"/>
            <a:ext cx="1179312" cy="4379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800068" y="5413997"/>
            <a:ext cx="1210776" cy="88754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4781550" y="5062105"/>
            <a:ext cx="1229294" cy="29972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/>
          <a:srcRect l="66492" t="81359" r="29060" b="9525"/>
          <a:stretch/>
        </p:blipFill>
        <p:spPr>
          <a:xfrm>
            <a:off x="5999680" y="1100777"/>
            <a:ext cx="1254368" cy="126003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/>
          <a:srcRect l="66566" t="81514" r="28987" b="9392"/>
          <a:stretch/>
        </p:blipFill>
        <p:spPr>
          <a:xfrm>
            <a:off x="6010844" y="3728350"/>
            <a:ext cx="1256887" cy="12598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/>
          <a:srcRect l="66464" t="81475" r="29087" b="9472"/>
          <a:stretch/>
        </p:blipFill>
        <p:spPr>
          <a:xfrm>
            <a:off x="5999680" y="2417530"/>
            <a:ext cx="1257299" cy="12541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7"/>
          <a:srcRect l="66538" t="81510" r="28912" b="9419"/>
          <a:stretch/>
        </p:blipFill>
        <p:spPr>
          <a:xfrm>
            <a:off x="6010905" y="5044790"/>
            <a:ext cx="1285959" cy="125675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8"/>
          <a:srcRect l="12871" t="12897" r="53409" b="17002"/>
          <a:stretch/>
        </p:blipFill>
        <p:spPr>
          <a:xfrm>
            <a:off x="7245662" y="2060542"/>
            <a:ext cx="1719734" cy="170787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8"/>
          <a:srcRect l="56997" t="12951" r="9633" b="16947"/>
          <a:stretch/>
        </p:blipFill>
        <p:spPr>
          <a:xfrm>
            <a:off x="7254558" y="3895663"/>
            <a:ext cx="1701943" cy="1707873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7411699" y="1700738"/>
            <a:ext cx="1404016" cy="297880"/>
            <a:chOff x="6439629" y="6939132"/>
            <a:chExt cx="1277914" cy="271126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7035079" y="6621910"/>
              <a:ext cx="56427" cy="1085850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6439629" y="6939132"/>
              <a:ext cx="127791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Slow                   Fast</a:t>
              </a:r>
              <a:endParaRPr lang="en-US" sz="1050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506534" y="6996451"/>
              <a:ext cx="1119840" cy="213807"/>
            </a:xfrm>
            <a:prstGeom prst="rect">
              <a:avLst/>
            </a:prstGeom>
            <a:noFill/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10"/>
            <a:srcRect l="9607" t="1576" r="9019" b="1655"/>
            <a:stretch/>
          </p:blipFill>
          <p:spPr>
            <a:xfrm rot="5400000">
              <a:off x="7047644" y="6614318"/>
              <a:ext cx="56426" cy="1101034"/>
            </a:xfrm>
            <a:prstGeom prst="rect">
              <a:avLst/>
            </a:prstGeom>
          </p:spPr>
        </p:pic>
      </p:grpSp>
      <p:sp>
        <p:nvSpPr>
          <p:cNvPr id="110" name="TextBox 109"/>
          <p:cNvSpPr txBox="1"/>
          <p:nvPr/>
        </p:nvSpPr>
        <p:spPr>
          <a:xfrm>
            <a:off x="7066623" y="1450128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/>
              <a:t>Speed Reconstruction</a:t>
            </a:r>
          </a:p>
        </p:txBody>
      </p:sp>
      <p:sp>
        <p:nvSpPr>
          <p:cNvPr id="112" name="Right Arrow 111"/>
          <p:cNvSpPr/>
          <p:nvPr/>
        </p:nvSpPr>
        <p:spPr>
          <a:xfrm>
            <a:off x="6652836" y="4498847"/>
            <a:ext cx="589443" cy="65150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LSCI</a:t>
            </a:r>
            <a:endParaRPr lang="en-US" sz="1400" dirty="0"/>
          </a:p>
        </p:txBody>
      </p:sp>
      <p:sp>
        <p:nvSpPr>
          <p:cNvPr id="113" name="Right Arrow 112"/>
          <p:cNvSpPr/>
          <p:nvPr/>
        </p:nvSpPr>
        <p:spPr>
          <a:xfrm>
            <a:off x="6652836" y="2628679"/>
            <a:ext cx="589443" cy="65150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LSCI</a:t>
            </a:r>
            <a:endParaRPr lang="en-US" sz="1400" dirty="0"/>
          </a:p>
        </p:txBody>
      </p:sp>
      <p:sp>
        <p:nvSpPr>
          <p:cNvPr id="115" name="Right Arrow 114"/>
          <p:cNvSpPr/>
          <p:nvPr/>
        </p:nvSpPr>
        <p:spPr>
          <a:xfrm>
            <a:off x="5120694" y="2148866"/>
            <a:ext cx="1485562" cy="16111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Sum of Measurements</a:t>
            </a:r>
          </a:p>
          <a:p>
            <a:pPr algn="ctr"/>
            <a:r>
              <a:rPr lang="en-US" sz="1400" dirty="0"/>
              <a:t>(Baseline)</a:t>
            </a:r>
          </a:p>
        </p:txBody>
      </p:sp>
      <p:sp>
        <p:nvSpPr>
          <p:cNvPr id="116" name="Right Arrow 115"/>
          <p:cNvSpPr/>
          <p:nvPr/>
        </p:nvSpPr>
        <p:spPr>
          <a:xfrm>
            <a:off x="5120694" y="4048416"/>
            <a:ext cx="1485562" cy="16111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Direct component</a:t>
            </a:r>
          </a:p>
        </p:txBody>
      </p:sp>
      <p:sp>
        <p:nvSpPr>
          <p:cNvPr id="117" name="Right Brace 116"/>
          <p:cNvSpPr/>
          <p:nvPr/>
        </p:nvSpPr>
        <p:spPr>
          <a:xfrm>
            <a:off x="4876800" y="1871854"/>
            <a:ext cx="279960" cy="3665464"/>
          </a:xfrm>
          <a:prstGeom prst="rightBrace">
            <a:avLst>
              <a:gd name="adj1" fmla="val 226078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90905" y="3831096"/>
            <a:ext cx="3948320" cy="1860224"/>
          </a:xfrm>
          <a:prstGeom prst="rect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0" grpId="0"/>
      <p:bldP spid="112" grpId="0" animBg="1"/>
      <p:bldP spid="113" grpId="0" animBg="1"/>
      <p:bldP spid="115" grpId="0" animBg="1"/>
      <p:bldP spid="116" grpId="0" animBg="1"/>
      <p:bldP spid="11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Analysis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" y="1922458"/>
            <a:ext cx="8602314" cy="3418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353" y="1859376"/>
            <a:ext cx="615964" cy="35958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228518" y="3309810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4975" y="5359681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Illumination patterns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175805" y="3614541"/>
            <a:ext cx="385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Speed estimation error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74537" y="1706251"/>
            <a:ext cx="78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99269" y="1706251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767016" y="2136462"/>
            <a:ext cx="0" cy="28464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15612" y="5359681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Illumination patterns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37307" y="5747487"/>
            <a:ext cx="210073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More illumination patterns </a:t>
            </a:r>
            <a:r>
              <a:rPr lang="en-US" dirty="0" smtClean="0">
                <a:sym typeface="Wingdings" panose="05000000000000000000" pitchFamily="2" charset="2"/>
              </a:rPr>
              <a:t> easier direct separation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14478" y="5812756"/>
            <a:ext cx="13832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Noise helps?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8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304"/>
            <a:ext cx="8581903" cy="34198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Analysis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353" y="1706976"/>
            <a:ext cx="615964" cy="35958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54975" y="5207281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Illumination patterns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175805" y="3462141"/>
            <a:ext cx="385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Speed estimation error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74537" y="1553851"/>
            <a:ext cx="78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99269" y="1553851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15612" y="5207281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Illumination patterns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46948" y="600837"/>
            <a:ext cx="210073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Effect of blurring the internal reflections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50295" y="3320217"/>
            <a:ext cx="229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Rear layer depth [mm]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85344" y="5641254"/>
            <a:ext cx="210073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Blurry subsurface reflection </a:t>
            </a:r>
            <a:r>
              <a:rPr lang="en-US" dirty="0" smtClean="0">
                <a:sym typeface="Wingdings" panose="05000000000000000000" pitchFamily="2" charset="2"/>
              </a:rPr>
              <a:t> easy global separation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74553" y="5638329"/>
            <a:ext cx="246307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Blurry subsurface reflection </a:t>
            </a:r>
            <a:r>
              <a:rPr lang="en-US" dirty="0" smtClean="0">
                <a:sym typeface="Wingdings" panose="05000000000000000000" pitchFamily="2" charset="2"/>
              </a:rPr>
              <a:t> reduced local contrast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5" name="m_ill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9772" y="1694439"/>
            <a:ext cx="11444664" cy="429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Perfusion Extraction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035" y="1347670"/>
            <a:ext cx="1885165" cy="1791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375" y="1361389"/>
            <a:ext cx="1885165" cy="1783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-90"/>
          <a:stretch/>
        </p:blipFill>
        <p:spPr>
          <a:xfrm>
            <a:off x="976439" y="1361373"/>
            <a:ext cx="1885165" cy="1783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907" y="1357834"/>
            <a:ext cx="1885165" cy="1781817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6453"/>
          <a:stretch/>
        </p:blipFill>
        <p:spPr>
          <a:xfrm>
            <a:off x="976439" y="3395783"/>
            <a:ext cx="3324235" cy="2933148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457965" y="3395783"/>
            <a:ext cx="3324235" cy="2933148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4367473" y="4536606"/>
            <a:ext cx="1014424" cy="65150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/>
              <a:t>LSCI</a:t>
            </a:r>
            <a:endParaRPr lang="en-US" sz="1400" dirty="0"/>
          </a:p>
        </p:txBody>
      </p:sp>
      <p:sp>
        <p:nvSpPr>
          <p:cNvPr id="18" name="U-Turn Arrow 17"/>
          <p:cNvSpPr/>
          <p:nvPr/>
        </p:nvSpPr>
        <p:spPr>
          <a:xfrm rot="5400000" flipV="1">
            <a:off x="-352847" y="2710547"/>
            <a:ext cx="1699935" cy="523977"/>
          </a:xfrm>
          <a:prstGeom prst="uturnArrow">
            <a:avLst>
              <a:gd name="adj1" fmla="val 25070"/>
              <a:gd name="adj2" fmla="val 25000"/>
              <a:gd name="adj3" fmla="val 40256"/>
              <a:gd name="adj4" fmla="val 61406"/>
              <a:gd name="adj5" fmla="val 10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114" y="2826341"/>
            <a:ext cx="48869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G-D</a:t>
            </a:r>
            <a:endParaRPr lang="en-US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37420" y="4616135"/>
            <a:ext cx="983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Direct Reflectance</a:t>
            </a:r>
            <a:endParaRPr lang="en-US" sz="13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6473046" y="6345128"/>
            <a:ext cx="1294072" cy="301879"/>
            <a:chOff x="6522562" y="932290"/>
            <a:chExt cx="1294072" cy="3018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7118012" y="633728"/>
              <a:ext cx="56427" cy="108585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522562" y="932290"/>
              <a:ext cx="1294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           Fast</a:t>
              </a:r>
              <a:endParaRPr lang="en-US" sz="1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64586" y="957170"/>
              <a:ext cx="1167383" cy="276999"/>
            </a:xfrm>
            <a:prstGeom prst="rect">
              <a:avLst/>
            </a:prstGeom>
            <a:noFill/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834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Baseline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40570" y="1454568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Baseline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974101" y="1465127"/>
            <a:ext cx="1781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Direct Component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219168" y="6141769"/>
            <a:ext cx="1294072" cy="301879"/>
            <a:chOff x="6522562" y="932290"/>
            <a:chExt cx="1294072" cy="30187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18012" y="633728"/>
              <a:ext cx="56427" cy="108585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522562" y="932290"/>
              <a:ext cx="1294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           Fast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564586" y="957170"/>
              <a:ext cx="1167383" cy="276999"/>
            </a:xfrm>
            <a:prstGeom prst="rect">
              <a:avLst/>
            </a:prstGeom>
            <a:noFill/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57" name="Right Arrow 56"/>
          <p:cNvSpPr/>
          <p:nvPr/>
        </p:nvSpPr>
        <p:spPr>
          <a:xfrm rot="5400000">
            <a:off x="5584102" y="3734387"/>
            <a:ext cx="545549" cy="3648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ight Arrow 57"/>
          <p:cNvSpPr/>
          <p:nvPr/>
        </p:nvSpPr>
        <p:spPr>
          <a:xfrm rot="5400000">
            <a:off x="3296380" y="3734387"/>
            <a:ext cx="545549" cy="3648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ight Brace 60"/>
          <p:cNvSpPr/>
          <p:nvPr/>
        </p:nvSpPr>
        <p:spPr>
          <a:xfrm>
            <a:off x="1839433" y="1440718"/>
            <a:ext cx="329609" cy="5014676"/>
          </a:xfrm>
          <a:prstGeom prst="rightBrace">
            <a:avLst>
              <a:gd name="adj1" fmla="val 237365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63" y="5225195"/>
            <a:ext cx="1216152" cy="11560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63" y="3977718"/>
            <a:ext cx="1216152" cy="11506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l="-90"/>
          <a:stretch/>
        </p:blipFill>
        <p:spPr>
          <a:xfrm>
            <a:off x="312457" y="1481610"/>
            <a:ext cx="1216152" cy="11506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57" y="2730241"/>
            <a:ext cx="1216152" cy="1149480"/>
          </a:xfrm>
          <a:prstGeom prst="rect">
            <a:avLst/>
          </a:prstGeom>
        </p:spPr>
      </p:pic>
      <p:pic>
        <p:nvPicPr>
          <p:cNvPr id="41" name="Picture 40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841225" y="4287281"/>
            <a:ext cx="2031302" cy="17923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3" t="3262" r="5272" b="76375"/>
          <a:stretch/>
        </p:blipFill>
        <p:spPr>
          <a:xfrm>
            <a:off x="2501860" y="4287281"/>
            <a:ext cx="2031005" cy="1753181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 rotWithShape="1">
          <a:blip r:embed="rId10"/>
          <a:srcRect l="6453"/>
          <a:stretch/>
        </p:blipFill>
        <p:spPr>
          <a:xfrm>
            <a:off x="4850098" y="1793122"/>
            <a:ext cx="2029968" cy="1792224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/>
        </p:nvPicPr>
        <p:blipFill rotWithShape="1">
          <a:blip r:embed="rId11"/>
          <a:srcRect t="1" b="629"/>
          <a:stretch/>
        </p:blipFill>
        <p:spPr>
          <a:xfrm>
            <a:off x="2479866" y="1796568"/>
            <a:ext cx="2029968" cy="179222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180887" y="4902029"/>
            <a:ext cx="18088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Perfusion should be uniform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08966" y="2366068"/>
            <a:ext cx="19554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Direct shows significant speckle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40570" y="1454568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Baseline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974101" y="1465127"/>
            <a:ext cx="1781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Direct Component</a:t>
            </a:r>
          </a:p>
        </p:txBody>
      </p:sp>
      <p:pic>
        <p:nvPicPr>
          <p:cNvPr id="24" name="Picture 2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" r="67457" b="10281"/>
          <a:stretch/>
        </p:blipFill>
        <p:spPr>
          <a:xfrm>
            <a:off x="2790691" y="4275107"/>
            <a:ext cx="155448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r="67572" b="1943"/>
          <a:stretch/>
        </p:blipFill>
        <p:spPr>
          <a:xfrm>
            <a:off x="2790691" y="1922883"/>
            <a:ext cx="155448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3" t="15374" b="2034"/>
          <a:stretch/>
        </p:blipFill>
        <p:spPr>
          <a:xfrm>
            <a:off x="5087842" y="1922883"/>
            <a:ext cx="155448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5" t="4680" b="10464"/>
          <a:stretch/>
        </p:blipFill>
        <p:spPr>
          <a:xfrm>
            <a:off x="5092196" y="4275107"/>
            <a:ext cx="1550126" cy="1645920"/>
          </a:xfrm>
          <a:prstGeom prst="rect">
            <a:avLst/>
          </a:prstGeom>
        </p:spPr>
      </p:pic>
      <p:pic>
        <p:nvPicPr>
          <p:cNvPr id="33" name="Picture 3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2" t="19044" r="391"/>
          <a:stretch/>
        </p:blipFill>
        <p:spPr>
          <a:xfrm>
            <a:off x="717543" y="1498212"/>
            <a:ext cx="1028098" cy="1214289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5219168" y="6141769"/>
            <a:ext cx="1294072" cy="301879"/>
            <a:chOff x="6522562" y="932290"/>
            <a:chExt cx="1294072" cy="30187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18012" y="633728"/>
              <a:ext cx="56427" cy="108585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522562" y="932290"/>
              <a:ext cx="1294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           Fast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564586" y="957170"/>
              <a:ext cx="1167383" cy="276999"/>
            </a:xfrm>
            <a:prstGeom prst="rect">
              <a:avLst/>
            </a:prstGeom>
            <a:noFill/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32" name="Picture 3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4" t="19044" r="25247"/>
          <a:stretch/>
        </p:blipFill>
        <p:spPr>
          <a:xfrm>
            <a:off x="717543" y="2745843"/>
            <a:ext cx="1028098" cy="1214289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 t="19044" r="50114"/>
          <a:stretch/>
        </p:blipFill>
        <p:spPr>
          <a:xfrm>
            <a:off x="702995" y="3993474"/>
            <a:ext cx="1028098" cy="1214289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19044" r="74981"/>
          <a:stretch/>
        </p:blipFill>
        <p:spPr>
          <a:xfrm>
            <a:off x="691041" y="5241105"/>
            <a:ext cx="1028098" cy="1214289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1095420" y="5623501"/>
            <a:ext cx="318052" cy="340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Arrow 56"/>
          <p:cNvSpPr/>
          <p:nvPr/>
        </p:nvSpPr>
        <p:spPr>
          <a:xfrm rot="5400000">
            <a:off x="5584102" y="3734387"/>
            <a:ext cx="545549" cy="3648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ight Arrow 57"/>
          <p:cNvSpPr/>
          <p:nvPr/>
        </p:nvSpPr>
        <p:spPr>
          <a:xfrm rot="5400000">
            <a:off x="3296380" y="3734387"/>
            <a:ext cx="545549" cy="3648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ight Brace 60"/>
          <p:cNvSpPr/>
          <p:nvPr/>
        </p:nvSpPr>
        <p:spPr>
          <a:xfrm>
            <a:off x="1839433" y="1440718"/>
            <a:ext cx="329609" cy="5014676"/>
          </a:xfrm>
          <a:prstGeom prst="rightBrace">
            <a:avLst>
              <a:gd name="adj1" fmla="val 237365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977334" y="4750492"/>
            <a:ext cx="16462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perfusion on dead skin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4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606" y="937334"/>
            <a:ext cx="7020232" cy="212365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Computational Photography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↓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Medical Imaging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erf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5824" y="3410174"/>
            <a:ext cx="5075795" cy="285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5824" y="6304485"/>
            <a:ext cx="232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YouTube \ </a:t>
            </a:r>
            <a:r>
              <a:rPr lang="en-US" sz="1400" dirty="0"/>
              <a:t>capillary flow </a:t>
            </a:r>
            <a:r>
              <a:rPr lang="en-US" sz="1400" dirty="0" smtClean="0"/>
              <a:t>0002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449457" y="3227295"/>
            <a:ext cx="6368527" cy="3517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27816" r="65727" b="32017"/>
          <a:stretch/>
        </p:blipFill>
        <p:spPr bwMode="auto">
          <a:xfrm>
            <a:off x="617080" y="1546959"/>
            <a:ext cx="1442154" cy="1769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3" t="6848" r="14869" b="10865"/>
          <a:stretch/>
        </p:blipFill>
        <p:spPr bwMode="auto">
          <a:xfrm>
            <a:off x="5115503" y="3976167"/>
            <a:ext cx="1964770" cy="2389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0" t="6848" r="43059" b="10722"/>
          <a:stretch/>
        </p:blipFill>
        <p:spPr bwMode="auto">
          <a:xfrm>
            <a:off x="2743336" y="3981013"/>
            <a:ext cx="1960808" cy="2393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t="6848" r="70869" b="11299"/>
          <a:stretch/>
        </p:blipFill>
        <p:spPr bwMode="auto">
          <a:xfrm>
            <a:off x="338579" y="3981013"/>
            <a:ext cx="1999155" cy="2376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4" t="27816" r="37740" b="32017"/>
          <a:stretch/>
        </p:blipFill>
        <p:spPr bwMode="auto">
          <a:xfrm>
            <a:off x="2993815" y="1546959"/>
            <a:ext cx="1459850" cy="1769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1" t="27816" r="9579" b="32017"/>
          <a:stretch/>
        </p:blipFill>
        <p:spPr bwMode="auto">
          <a:xfrm>
            <a:off x="5366489" y="1546960"/>
            <a:ext cx="1462799" cy="1769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ght Arrow 7"/>
          <p:cNvSpPr/>
          <p:nvPr/>
        </p:nvSpPr>
        <p:spPr>
          <a:xfrm rot="5400000">
            <a:off x="1124464" y="3481772"/>
            <a:ext cx="427383" cy="3648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05698" y="1241732"/>
            <a:ext cx="78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8498" y="1241732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8317" y="124173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in the Global and Direct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Iccp 2014  |  skin perfusion photography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800476" y="6219090"/>
            <a:ext cx="77046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35216" y="6403491"/>
            <a:ext cx="1294072" cy="301879"/>
            <a:chOff x="6522562" y="932290"/>
            <a:chExt cx="1294072" cy="30187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18012" y="633728"/>
              <a:ext cx="56427" cy="10858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522562" y="932290"/>
              <a:ext cx="1294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           Fast</a:t>
              </a:r>
              <a:endParaRPr lang="en-US" sz="1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64586" y="957170"/>
              <a:ext cx="1167383" cy="276999"/>
            </a:xfrm>
            <a:prstGeom prst="rect">
              <a:avLst/>
            </a:prstGeom>
            <a:noFill/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0" name="Right Arrow 19"/>
          <p:cNvSpPr/>
          <p:nvPr/>
        </p:nvSpPr>
        <p:spPr>
          <a:xfrm rot="5400000">
            <a:off x="3510048" y="3484150"/>
            <a:ext cx="427383" cy="3648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5400000">
            <a:off x="5884196" y="3487610"/>
            <a:ext cx="427383" cy="3648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94783" y="5562774"/>
            <a:ext cx="16642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Direct doesn’t contain veins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4783" y="3160695"/>
            <a:ext cx="166420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Blood speed in veins is ~0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94783" y="1950767"/>
            <a:ext cx="16642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Global has no speckle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94783" y="4223235"/>
            <a:ext cx="166208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Global is almost identical to 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Synthesized Blood Flow Visualization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5980" y="1359287"/>
            <a:ext cx="3890211" cy="5167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44" y="2273592"/>
            <a:ext cx="3510390" cy="3334871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3971467" y="3575479"/>
            <a:ext cx="829380" cy="731095"/>
          </a:xfrm>
          <a:prstGeom prst="stripedRightArrow">
            <a:avLst>
              <a:gd name="adj1" fmla="val 50000"/>
              <a:gd name="adj2" fmla="val 480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463" y="613291"/>
            <a:ext cx="7449988" cy="5494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Contributions and Future Work</a:t>
            </a:r>
          </a:p>
          <a:p>
            <a:endParaRPr lang="en-US" sz="1600" dirty="0" smtClean="0"/>
          </a:p>
          <a:p>
            <a:r>
              <a:rPr lang="en-US" sz="2800" dirty="0" smtClean="0"/>
              <a:t>Global-direct for skin perfusion reconstruction</a:t>
            </a:r>
            <a:endParaRPr lang="en-US" sz="800" dirty="0" smtClean="0"/>
          </a:p>
          <a:p>
            <a:endParaRPr lang="en-US" sz="1200" dirty="0" smtClean="0"/>
          </a:p>
          <a:p>
            <a:r>
              <a:rPr lang="en-US" sz="2800" dirty="0" smtClean="0"/>
              <a:t>Experiment driving theory:</a:t>
            </a:r>
          </a:p>
          <a:p>
            <a:pPr lvl="1"/>
            <a:r>
              <a:rPr lang="en-US" sz="2400" dirty="0" smtClean="0"/>
              <a:t>How to incorporate global-direct with diffraction?</a:t>
            </a:r>
          </a:p>
          <a:p>
            <a:endParaRPr lang="en-US" sz="1200" dirty="0" smtClean="0"/>
          </a:p>
          <a:p>
            <a:r>
              <a:rPr lang="en-US" sz="2800" dirty="0" smtClean="0"/>
              <a:t>New graphics usage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7" t="11991" r="19015" b="13119"/>
          <a:stretch/>
        </p:blipFill>
        <p:spPr bwMode="auto">
          <a:xfrm rot="5400000">
            <a:off x="1070084" y="5071652"/>
            <a:ext cx="784698" cy="2642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6413" y="5119118"/>
            <a:ext cx="729903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Computational </a:t>
            </a:r>
            <a:r>
              <a:rPr lang="en-US" sz="2800" dirty="0">
                <a:solidFill>
                  <a:schemeClr val="bg1"/>
                </a:solidFill>
              </a:rPr>
              <a:t>photography 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Medical imaging</a:t>
            </a:r>
          </a:p>
        </p:txBody>
      </p:sp>
    </p:spTree>
    <p:extLst>
      <p:ext uri="{BB962C8B-B14F-4D97-AF65-F5344CB8AC3E}">
        <p14:creationId xmlns:p14="http://schemas.microsoft.com/office/powerpoint/2010/main" val="23557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 Perfusion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8751" y="1285907"/>
            <a:ext cx="5750767" cy="433116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Blood flow into tissue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Measurement: </a:t>
            </a:r>
          </a:p>
          <a:p>
            <a:pPr marL="3240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Based on the wave nature of light</a:t>
            </a:r>
            <a:endParaRPr lang="en-US" sz="1000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Flow properties: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Brownian movement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Within capillaries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259" t="5017" b="2754"/>
          <a:stretch/>
        </p:blipFill>
        <p:spPr>
          <a:xfrm>
            <a:off x="6275589" y="1373599"/>
            <a:ext cx="2875251" cy="3546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022" y="5027147"/>
            <a:ext cx="6510998" cy="163121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Interesting for: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- Wounds and burns recovery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- Plastic and reconstructive surgeries</a:t>
            </a:r>
          </a:p>
        </p:txBody>
      </p:sp>
    </p:spTree>
    <p:extLst>
      <p:ext uri="{BB962C8B-B14F-4D97-AF65-F5344CB8AC3E}">
        <p14:creationId xmlns:p14="http://schemas.microsoft.com/office/powerpoint/2010/main" val="1235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Blood Flow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187"/>
          <a:stretch/>
        </p:blipFill>
        <p:spPr>
          <a:xfrm>
            <a:off x="70501" y="2075107"/>
            <a:ext cx="2190834" cy="4309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6000" b="446"/>
          <a:stretch/>
        </p:blipFill>
        <p:spPr>
          <a:xfrm>
            <a:off x="2520669" y="2073257"/>
            <a:ext cx="2145814" cy="4289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955" y="2056808"/>
            <a:ext cx="3631506" cy="4118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5954" y="6174692"/>
            <a:ext cx="143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Smith et </a:t>
            </a:r>
            <a:r>
              <a:rPr lang="en-US" sz="1400" dirty="0"/>
              <a:t>al.  </a:t>
            </a:r>
            <a:r>
              <a:rPr lang="en-US" sz="1400" dirty="0" smtClean="0"/>
              <a:t>2006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165918" y="3993284"/>
            <a:ext cx="321547" cy="2210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13314" y="3993358"/>
            <a:ext cx="321547" cy="2210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67749" y="6236994"/>
            <a:ext cx="321547" cy="2210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78497" y="6194495"/>
            <a:ext cx="321547" cy="2210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967416" y="1970308"/>
            <a:ext cx="18196" cy="451216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48583" y="1332071"/>
            <a:ext cx="7773220" cy="614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Laser Speckle Contrast Imaging (LSCI)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01" y="6174692"/>
            <a:ext cx="146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Briers et </a:t>
            </a:r>
            <a:r>
              <a:rPr lang="en-US" sz="1400" dirty="0"/>
              <a:t>al.  </a:t>
            </a:r>
            <a:r>
              <a:rPr lang="en-US" sz="1400" dirty="0" smtClean="0"/>
              <a:t>1996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21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5989"/>
          <a:stretch/>
        </p:blipFill>
        <p:spPr>
          <a:xfrm>
            <a:off x="92248" y="1625565"/>
            <a:ext cx="3158775" cy="1598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 of Skin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932" y="4522294"/>
            <a:ext cx="4538990" cy="176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293" y="1249687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Capillary Structure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4515" y="3534546"/>
            <a:ext cx="204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Lesion Analysis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15" b="1"/>
          <a:stretch/>
        </p:blipFill>
        <p:spPr>
          <a:xfrm>
            <a:off x="4165932" y="1664671"/>
            <a:ext cx="4538990" cy="2442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66038"/>
          <a:stretch/>
        </p:blipFill>
        <p:spPr>
          <a:xfrm>
            <a:off x="525122" y="3962197"/>
            <a:ext cx="1186477" cy="6927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0423" y="6220231"/>
            <a:ext cx="1588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Jimenez et </a:t>
            </a:r>
            <a:r>
              <a:rPr lang="en-US" sz="1400" dirty="0"/>
              <a:t>al.  </a:t>
            </a:r>
            <a:r>
              <a:rPr lang="en-US" sz="1400" dirty="0" smtClean="0"/>
              <a:t>2010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65932" y="4048794"/>
            <a:ext cx="1668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Tsumura</a:t>
            </a:r>
            <a:r>
              <a:rPr lang="en-US" sz="1400" dirty="0" smtClean="0"/>
              <a:t> </a:t>
            </a:r>
            <a:r>
              <a:rPr lang="en-US" sz="1400" dirty="0"/>
              <a:t>et al.  </a:t>
            </a:r>
            <a:r>
              <a:rPr lang="en-US" sz="1400" dirty="0" smtClean="0"/>
              <a:t>2003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2512" y="6226696"/>
            <a:ext cx="156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Cotton et </a:t>
            </a:r>
            <a:r>
              <a:rPr lang="en-US" sz="1400" dirty="0"/>
              <a:t>al.  </a:t>
            </a:r>
            <a:r>
              <a:rPr lang="en-US" sz="1400" dirty="0" smtClean="0"/>
              <a:t>1999</a:t>
            </a:r>
            <a:endParaRPr lang="en-US" sz="14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45" r="32762"/>
          <a:stretch/>
        </p:blipFill>
        <p:spPr>
          <a:xfrm>
            <a:off x="525122" y="4705571"/>
            <a:ext cx="1212013" cy="735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7615"/>
          <a:stretch/>
        </p:blipFill>
        <p:spPr>
          <a:xfrm>
            <a:off x="530629" y="5491326"/>
            <a:ext cx="1200997" cy="735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2781" y="3189928"/>
            <a:ext cx="1578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Moretti</a:t>
            </a:r>
            <a:r>
              <a:rPr lang="en-US" sz="1400" dirty="0" smtClean="0"/>
              <a:t> et </a:t>
            </a:r>
            <a:r>
              <a:rPr lang="en-US" sz="1400" dirty="0"/>
              <a:t>al.  </a:t>
            </a:r>
            <a:r>
              <a:rPr lang="en-US" sz="1400" dirty="0" smtClean="0"/>
              <a:t>1959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65932" y="1249687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Skin color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55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45" y="448398"/>
            <a:ext cx="8420246" cy="739189"/>
          </a:xfrm>
        </p:spPr>
        <p:txBody>
          <a:bodyPr/>
          <a:lstStyle/>
          <a:p>
            <a:r>
              <a:rPr lang="en-US" dirty="0" smtClean="0"/>
              <a:t>Interference and Speckle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824322" y="5058183"/>
            <a:ext cx="901267" cy="464563"/>
          </a:xfrm>
          <a:prstGeom prst="straightConnector1">
            <a:avLst/>
          </a:prstGeom>
          <a:ln w="123825" cap="sq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3429179" y="5284286"/>
            <a:ext cx="177939" cy="407679"/>
          </a:xfrm>
          <a:prstGeom prst="straightConnector1">
            <a:avLst/>
          </a:prstGeom>
          <a:ln w="44450" cap="sq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 flipV="1">
            <a:off x="4172442" y="5249665"/>
            <a:ext cx="391243" cy="427390"/>
          </a:xfrm>
          <a:prstGeom prst="straightConnector1">
            <a:avLst/>
          </a:prstGeom>
          <a:ln w="44450" cap="sq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 flipV="1">
            <a:off x="5129010" y="5230088"/>
            <a:ext cx="187904" cy="442329"/>
          </a:xfrm>
          <a:prstGeom prst="straightConnector1">
            <a:avLst/>
          </a:prstGeom>
          <a:ln w="44450" cap="sq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5672939" y="5284286"/>
            <a:ext cx="128477" cy="502654"/>
          </a:xfrm>
          <a:prstGeom prst="straightConnector1">
            <a:avLst/>
          </a:prstGeom>
          <a:ln w="44450" cap="sq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5993853" y="5289114"/>
            <a:ext cx="266312" cy="420185"/>
          </a:xfrm>
          <a:prstGeom prst="straightConnector1">
            <a:avLst/>
          </a:prstGeom>
          <a:ln w="44450" cap="sq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327918" y="5172277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illum.</a:t>
            </a:r>
            <a:endParaRPr lang="en-US" sz="2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3714668" y="6041484"/>
            <a:ext cx="187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rough surface</a:t>
            </a:r>
            <a:endParaRPr lang="en-US" sz="2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6426167" y="5177823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scattering</a:t>
            </a:r>
            <a:endParaRPr lang="en-US" sz="2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497635" y="4269419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intensity</a:t>
            </a:r>
            <a:endParaRPr lang="en-US" sz="2400" dirty="0"/>
          </a:p>
        </p:txBody>
      </p:sp>
      <p:grpSp>
        <p:nvGrpSpPr>
          <p:cNvPr id="152" name="Group 151"/>
          <p:cNvGrpSpPr/>
          <p:nvPr/>
        </p:nvGrpSpPr>
        <p:grpSpPr>
          <a:xfrm>
            <a:off x="2725589" y="5757720"/>
            <a:ext cx="3780885" cy="288128"/>
            <a:chOff x="2453054" y="4054250"/>
            <a:chExt cx="2654758" cy="260791"/>
          </a:xfrm>
        </p:grpSpPr>
        <p:cxnSp>
          <p:nvCxnSpPr>
            <p:cNvPr id="117" name="Straight Connector 116"/>
            <p:cNvCxnSpPr/>
            <p:nvPr/>
          </p:nvCxnSpPr>
          <p:spPr>
            <a:xfrm flipV="1">
              <a:off x="2453054" y="4056561"/>
              <a:ext cx="280705" cy="2584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2731149" y="4054250"/>
              <a:ext cx="155010" cy="15471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2886159" y="4131606"/>
              <a:ext cx="125695" cy="6780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3011854" y="4131606"/>
              <a:ext cx="285261" cy="6780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3303006" y="4210999"/>
              <a:ext cx="134786" cy="10404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3437792" y="4139983"/>
              <a:ext cx="240159" cy="17505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677951" y="4138353"/>
              <a:ext cx="261003" cy="1695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3938954" y="4223123"/>
              <a:ext cx="68085" cy="919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4009940" y="4131606"/>
              <a:ext cx="228436" cy="840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4243590" y="4131268"/>
              <a:ext cx="138394" cy="9185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4381984" y="4230841"/>
              <a:ext cx="304636" cy="841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4678148" y="4152785"/>
              <a:ext cx="78490" cy="15993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4756638" y="4104543"/>
              <a:ext cx="152847" cy="4824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4909698" y="4104543"/>
              <a:ext cx="198114" cy="2033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13" y="4212932"/>
            <a:ext cx="3593922" cy="8362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0055" y="1302503"/>
            <a:ext cx="5181237" cy="2453127"/>
            <a:chOff x="-4853902" y="1368747"/>
            <a:chExt cx="7193085" cy="3816465"/>
          </a:xfrm>
        </p:grpSpPr>
        <p:sp>
          <p:nvSpPr>
            <p:cNvPr id="31" name="TextBox 266"/>
            <p:cNvSpPr txBox="1"/>
            <p:nvPr/>
          </p:nvSpPr>
          <p:spPr>
            <a:xfrm>
              <a:off x="-64017" y="1368747"/>
              <a:ext cx="1540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Deconstructive</a:t>
              </a:r>
              <a:endParaRPr lang="en-US" sz="1600" dirty="0"/>
            </a:p>
          </p:txBody>
        </p:sp>
        <p:sp>
          <p:nvSpPr>
            <p:cNvPr id="32" name="TextBox 267"/>
            <p:cNvSpPr txBox="1"/>
            <p:nvPr/>
          </p:nvSpPr>
          <p:spPr>
            <a:xfrm>
              <a:off x="-4099938" y="1389910"/>
              <a:ext cx="13244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Constructive</a:t>
              </a:r>
              <a:endParaRPr lang="en-US" sz="1600" dirty="0"/>
            </a:p>
          </p:txBody>
        </p:sp>
        <p:sp>
          <p:nvSpPr>
            <p:cNvPr id="33" name="TextBox 119"/>
            <p:cNvSpPr txBox="1"/>
            <p:nvPr/>
          </p:nvSpPr>
          <p:spPr>
            <a:xfrm>
              <a:off x="1610581" y="4165368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Dark</a:t>
              </a:r>
              <a:endParaRPr lang="en-US" sz="1600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89548" y="1870397"/>
              <a:ext cx="2977646" cy="66938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53902" y="1832412"/>
              <a:ext cx="2977646" cy="66938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53902" y="2899212"/>
              <a:ext cx="2977646" cy="66938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-713876" y="3017647"/>
              <a:ext cx="3053059" cy="66751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53632" y="3960700"/>
              <a:ext cx="2977646" cy="1224512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-568730" y="4651812"/>
              <a:ext cx="2801428" cy="0"/>
            </a:xfrm>
            <a:prstGeom prst="line">
              <a:avLst/>
            </a:prstGeom>
            <a:ln w="19050">
              <a:solidFill>
                <a:srgbClr val="130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qual 39"/>
            <p:cNvSpPr/>
            <p:nvPr/>
          </p:nvSpPr>
          <p:spPr>
            <a:xfrm>
              <a:off x="-3511019" y="3618194"/>
              <a:ext cx="333517" cy="347818"/>
            </a:xfrm>
            <a:prstGeom prst="mathEqual">
              <a:avLst>
                <a:gd name="adj1" fmla="val 5993"/>
                <a:gd name="adj2" fmla="val 1176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Plus 40"/>
            <p:cNvSpPr/>
            <p:nvPr/>
          </p:nvSpPr>
          <p:spPr>
            <a:xfrm>
              <a:off x="-3576913" y="2545066"/>
              <a:ext cx="354146" cy="354146"/>
            </a:xfrm>
            <a:prstGeom prst="mathPlus">
              <a:avLst>
                <a:gd name="adj1" fmla="val 630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Equal 41"/>
            <p:cNvSpPr/>
            <p:nvPr/>
          </p:nvSpPr>
          <p:spPr>
            <a:xfrm>
              <a:off x="679981" y="4075394"/>
              <a:ext cx="333517" cy="347818"/>
            </a:xfrm>
            <a:prstGeom prst="mathEqual">
              <a:avLst>
                <a:gd name="adj1" fmla="val 5993"/>
                <a:gd name="adj2" fmla="val 1176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Plus 42"/>
            <p:cNvSpPr/>
            <p:nvPr/>
          </p:nvSpPr>
          <p:spPr>
            <a:xfrm>
              <a:off x="632498" y="2594412"/>
              <a:ext cx="354146" cy="354146"/>
            </a:xfrm>
            <a:prstGeom prst="mathPlus">
              <a:avLst>
                <a:gd name="adj1" fmla="val 630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TextBox 118"/>
            <p:cNvSpPr txBox="1"/>
            <p:nvPr/>
          </p:nvSpPr>
          <p:spPr>
            <a:xfrm>
              <a:off x="-2412372" y="4007917"/>
              <a:ext cx="720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459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2918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9377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58368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22960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7552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52144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167360" algn="l" defTabSz="3291840" rtl="0" eaLnBrk="1" latinLnBrk="0" hangingPunct="1">
                <a:defRPr sz="6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Bright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61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1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45" y="448398"/>
            <a:ext cx="8420246" cy="739189"/>
          </a:xfrm>
        </p:spPr>
        <p:txBody>
          <a:bodyPr/>
          <a:lstStyle/>
          <a:p>
            <a:r>
              <a:rPr lang="en-US" dirty="0" smtClean="0"/>
              <a:t>Speckle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0562" b="10027"/>
          <a:stretch/>
        </p:blipFill>
        <p:spPr>
          <a:xfrm>
            <a:off x="2766391" y="817992"/>
            <a:ext cx="6019800" cy="5604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3756" t="46776" r="49652" b="47602"/>
          <a:stretch/>
        </p:blipFill>
        <p:spPr>
          <a:xfrm>
            <a:off x="0" y="3923870"/>
            <a:ext cx="2498856" cy="249885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498856" y="3438144"/>
            <a:ext cx="3078984" cy="4857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498856" y="3438144"/>
            <a:ext cx="3078984" cy="298458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0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terfer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8" y="3185300"/>
            <a:ext cx="9144000" cy="34702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002879" y="959490"/>
            <a:ext cx="4083966" cy="1452763"/>
            <a:chOff x="2014494" y="1927590"/>
            <a:chExt cx="4953490" cy="2099947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2391508" y="2692644"/>
              <a:ext cx="684503" cy="420486"/>
            </a:xfrm>
            <a:prstGeom prst="straightConnector1">
              <a:avLst/>
            </a:prstGeom>
            <a:ln w="111125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610380" y="2897295"/>
              <a:ext cx="135143" cy="368999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4174881" y="2865959"/>
              <a:ext cx="297145" cy="386840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4901384" y="2848239"/>
              <a:ext cx="142711" cy="400361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5314493" y="2897295"/>
              <a:ext cx="97577" cy="454963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558224" y="2901665"/>
              <a:ext cx="202261" cy="380318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014494" y="2795913"/>
              <a:ext cx="694505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illum.</a:t>
              </a:r>
              <a:endParaRPr lang="en-US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27206" y="3582650"/>
              <a:ext cx="1422063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rough surface</a:t>
              </a:r>
              <a:endParaRPr lang="en-US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86563" y="2800933"/>
              <a:ext cx="1081421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scattering</a:t>
              </a:r>
              <a:endParaRPr lang="en-US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86562" y="2080034"/>
              <a:ext cx="966706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intensity</a:t>
              </a:r>
              <a:endParaRPr lang="en-US" sz="1400" dirty="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076011" y="3325810"/>
              <a:ext cx="2871543" cy="260791"/>
              <a:chOff x="2453054" y="4054250"/>
              <a:chExt cx="2654758" cy="260791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2453054" y="4056561"/>
                <a:ext cx="280705" cy="2584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731149" y="4054250"/>
                <a:ext cx="155010" cy="15471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2886159" y="4131606"/>
                <a:ext cx="125695" cy="6780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011854" y="4131606"/>
                <a:ext cx="285261" cy="6780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303006" y="4210999"/>
                <a:ext cx="134786" cy="10404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437792" y="4139983"/>
                <a:ext cx="240159" cy="17505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677951" y="4138353"/>
                <a:ext cx="261003" cy="1695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3938954" y="4223123"/>
                <a:ext cx="68085" cy="9191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009940" y="4131606"/>
                <a:ext cx="228436" cy="8408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243590" y="4131268"/>
                <a:ext cx="138394" cy="9185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381984" y="4230841"/>
                <a:ext cx="304636" cy="84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4678148" y="4152785"/>
                <a:ext cx="78490" cy="15993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4756638" y="4104543"/>
                <a:ext cx="152847" cy="4824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909698" y="4104543"/>
                <a:ext cx="198114" cy="20335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1294" y="1927590"/>
              <a:ext cx="2729547" cy="7568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63009" y="1748289"/>
                <a:ext cx="396352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Movement </a:t>
                </a:r>
                <a:r>
                  <a:rPr lang="en-US" sz="2000" dirty="0" smtClean="0"/>
                  <a:t>within the surface</a:t>
                </a:r>
              </a:p>
              <a:p>
                <a:r>
                  <a:rPr lang="en-US" sz="2000" dirty="0" smtClean="0">
                    <a:sym typeface="Wingdings" panose="05000000000000000000" pitchFamily="2" charset="2"/>
                  </a:rPr>
                  <a:t>       </a:t>
                </a:r>
                <a:r>
                  <a:rPr lang="en-US" sz="2000" dirty="0" smtClean="0"/>
                  <a:t>characteristic time scale: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09" y="1748289"/>
                <a:ext cx="3963521" cy="707886"/>
              </a:xfrm>
              <a:prstGeom prst="rect">
                <a:avLst/>
              </a:prstGeom>
              <a:blipFill rotWithShape="0">
                <a:blip r:embed="rId7"/>
                <a:stretch>
                  <a:fillRect l="-1692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205827" y="2873939"/>
                <a:ext cx="25783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 High contrast</a:t>
                </a:r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827" y="2873939"/>
                <a:ext cx="2578398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128" t="-8197" r="-165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534370" y="2874115"/>
                <a:ext cx="24719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 Low contrast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370" y="2874115"/>
                <a:ext cx="2471959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222" t="-8197" r="-172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itle 1"/>
          <p:cNvSpPr txBox="1">
            <a:spLocks/>
          </p:cNvSpPr>
          <p:nvPr/>
        </p:nvSpPr>
        <p:spPr>
          <a:xfrm>
            <a:off x="365945" y="448398"/>
            <a:ext cx="8420246" cy="739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Interference and Speckle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3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Iccp 2014  |  skin perfusion photography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002879" y="959490"/>
            <a:ext cx="4083966" cy="1452763"/>
            <a:chOff x="2014494" y="1927590"/>
            <a:chExt cx="4953490" cy="2099947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2391508" y="2692644"/>
              <a:ext cx="684503" cy="420486"/>
            </a:xfrm>
            <a:prstGeom prst="straightConnector1">
              <a:avLst/>
            </a:prstGeom>
            <a:ln w="111125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610380" y="2897295"/>
              <a:ext cx="135143" cy="368999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4174881" y="2865959"/>
              <a:ext cx="297145" cy="386840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4901384" y="2848239"/>
              <a:ext cx="142711" cy="400361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5314493" y="2897295"/>
              <a:ext cx="97577" cy="454963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558224" y="2901665"/>
              <a:ext cx="202261" cy="380318"/>
            </a:xfrm>
            <a:prstGeom prst="straightConnector1">
              <a:avLst/>
            </a:prstGeom>
            <a:ln w="4445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014494" y="2795913"/>
              <a:ext cx="694505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illum.</a:t>
              </a:r>
              <a:endParaRPr lang="en-US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27206" y="3582650"/>
              <a:ext cx="1422063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rough surface</a:t>
              </a:r>
              <a:endParaRPr lang="en-US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86563" y="2800933"/>
              <a:ext cx="1081421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scattering</a:t>
              </a:r>
              <a:endParaRPr lang="en-US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86562" y="2080034"/>
              <a:ext cx="966706" cy="44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intensity</a:t>
              </a:r>
              <a:endParaRPr lang="en-US" sz="1400" dirty="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076011" y="3325810"/>
              <a:ext cx="2871543" cy="260791"/>
              <a:chOff x="2453054" y="4054250"/>
              <a:chExt cx="2654758" cy="260791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2453054" y="4056561"/>
                <a:ext cx="280705" cy="2584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731149" y="4054250"/>
                <a:ext cx="155010" cy="15471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2886159" y="4131606"/>
                <a:ext cx="125695" cy="6780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011854" y="4131606"/>
                <a:ext cx="285261" cy="6780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303006" y="4210999"/>
                <a:ext cx="134786" cy="10404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437792" y="4139983"/>
                <a:ext cx="240159" cy="17505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677951" y="4138353"/>
                <a:ext cx="261003" cy="1695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3938954" y="4223123"/>
                <a:ext cx="68085" cy="9191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009940" y="4131606"/>
                <a:ext cx="228436" cy="8408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243590" y="4131268"/>
                <a:ext cx="138394" cy="9185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381984" y="4230841"/>
                <a:ext cx="304636" cy="84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4678148" y="4152785"/>
                <a:ext cx="78490" cy="15993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4756638" y="4104543"/>
                <a:ext cx="152847" cy="4824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909698" y="4104543"/>
                <a:ext cx="198114" cy="20335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1294" y="1927590"/>
              <a:ext cx="2729547" cy="7568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205827" y="2873939"/>
                <a:ext cx="25783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 High contrast</a:t>
                </a:r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827" y="2873939"/>
                <a:ext cx="257839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128" t="-8197" r="-165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534370" y="2874115"/>
                <a:ext cx="24719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 Low contrast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370" y="2874115"/>
                <a:ext cx="247195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222" t="-8197" r="-172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itle 1"/>
          <p:cNvSpPr txBox="1">
            <a:spLocks/>
          </p:cNvSpPr>
          <p:nvPr/>
        </p:nvSpPr>
        <p:spPr>
          <a:xfrm>
            <a:off x="365945" y="448398"/>
            <a:ext cx="8420246" cy="739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Interference and Speckle</a:t>
            </a:r>
            <a:endParaRPr lang="en-US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6"/>
          <a:srcRect l="267" t="367" r="445" b="35969"/>
          <a:stretch/>
        </p:blipFill>
        <p:spPr>
          <a:xfrm>
            <a:off x="857930" y="3243271"/>
            <a:ext cx="7786960" cy="30370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3396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5973</TotalTime>
  <Words>592</Words>
  <Application>Microsoft Office PowerPoint</Application>
  <PresentationFormat>On-screen Show (4:3)</PresentationFormat>
  <Paragraphs>223</Paragraphs>
  <Slides>22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Gill Sans MT</vt:lpstr>
      <vt:lpstr>Wingdings</vt:lpstr>
      <vt:lpstr>Wingdings 2</vt:lpstr>
      <vt:lpstr>Dividend</vt:lpstr>
      <vt:lpstr>Custom Design</vt:lpstr>
      <vt:lpstr>PowerPoint Presentation</vt:lpstr>
      <vt:lpstr>PowerPoint Presentation</vt:lpstr>
      <vt:lpstr>Skin Perfusion</vt:lpstr>
      <vt:lpstr>Imaging Blood Flow</vt:lpstr>
      <vt:lpstr>Other Applications of Skin Analysis</vt:lpstr>
      <vt:lpstr>Interference and Speckle</vt:lpstr>
      <vt:lpstr>Speckle</vt:lpstr>
      <vt:lpstr>PowerPoint Presentation</vt:lpstr>
      <vt:lpstr>PowerPoint Presentation</vt:lpstr>
      <vt:lpstr>LSCI – Speckle to Speed Map Model</vt:lpstr>
      <vt:lpstr>The Problem of Subsurface Scattering</vt:lpstr>
      <vt:lpstr>The Solution: Global-Direct Separation</vt:lpstr>
      <vt:lpstr>Simulation</vt:lpstr>
      <vt:lpstr>Sensitivity Analysis</vt:lpstr>
      <vt:lpstr>Sensitivity Analysis</vt:lpstr>
      <vt:lpstr>Data Acquisition</vt:lpstr>
      <vt:lpstr>Perfusion Extraction</vt:lpstr>
      <vt:lpstr>Comparison to Baseline</vt:lpstr>
      <vt:lpstr>The Burn</vt:lpstr>
      <vt:lpstr>Information in the Global and Direct</vt:lpstr>
      <vt:lpstr>Synthesized Blood Flow Visualization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Guy Satat</dc:creator>
  <cp:lastModifiedBy>Guy Satat</cp:lastModifiedBy>
  <cp:revision>207</cp:revision>
  <dcterms:created xsi:type="dcterms:W3CDTF">2014-03-18T01:43:08Z</dcterms:created>
  <dcterms:modified xsi:type="dcterms:W3CDTF">2014-05-06T16:43:42Z</dcterms:modified>
  <cp:contentStatus/>
</cp:coreProperties>
</file>